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3"/>
  </p:notesMasterIdLst>
  <p:handoutMasterIdLst>
    <p:handoutMasterId r:id="rId24"/>
  </p:handoutMasterIdLst>
  <p:sldIdLst>
    <p:sldId id="314" r:id="rId5"/>
    <p:sldId id="315" r:id="rId6"/>
    <p:sldId id="316" r:id="rId7"/>
    <p:sldId id="317" r:id="rId8"/>
    <p:sldId id="318" r:id="rId9"/>
    <p:sldId id="332" r:id="rId10"/>
    <p:sldId id="334" r:id="rId11"/>
    <p:sldId id="327" r:id="rId12"/>
    <p:sldId id="330" r:id="rId13"/>
    <p:sldId id="320" r:id="rId14"/>
    <p:sldId id="326" r:id="rId15"/>
    <p:sldId id="333" r:id="rId16"/>
    <p:sldId id="321" r:id="rId17"/>
    <p:sldId id="331" r:id="rId18"/>
    <p:sldId id="328" r:id="rId19"/>
    <p:sldId id="329" r:id="rId20"/>
    <p:sldId id="325" r:id="rId21"/>
    <p:sldId id="30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0" autoAdjust="0"/>
    <p:restoredTop sz="95397" autoAdjust="0"/>
  </p:normalViewPr>
  <p:slideViewPr>
    <p:cSldViewPr snapToGrid="0">
      <p:cViewPr varScale="1">
        <p:scale>
          <a:sx n="79" d="100"/>
          <a:sy n="79" d="100"/>
        </p:scale>
        <p:origin x="1176" y="77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7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093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746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912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5B32-1E31-BA3E-AB7B-5592CC034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628FC-4BA4-D826-B0C2-A2184FB76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9BD8B-9C71-B2AE-3BEE-48601542B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CA9DF-A65C-4E87-B528-D06EF09CDC0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680C5-4762-7311-A6DA-82E39CEB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DCC1C-155B-F17A-5ED1-4F72EDB5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C87F-D7AB-4F21-9ADA-42236223C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6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  <p:sldLayoutId id="214748371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iv.int/what-we-do/data-discovery-report?oi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svg"/><Relationship Id="rId2" Type="http://schemas.openxmlformats.org/officeDocument/2006/relationships/image" Target="../media/image29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ANALYSIS OF CLIMATE CHANGE IMPACT TO GLOBAL WINE PRODUCTION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FCC1AD5-E5D0-AF13-36B4-2DB1CD7E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1" y="448722"/>
            <a:ext cx="9662553" cy="579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Content Placeholder 11" descr="A map of the world&#10;&#10;Description automatically generated">
            <a:extLst>
              <a:ext uri="{FF2B5EF4-FFF2-40B4-BE49-F238E27FC236}">
                <a16:creationId xmlns:a16="http://schemas.microsoft.com/office/drawing/2014/main" id="{057929BC-8928-0127-86F3-6839319F5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3775" y="388063"/>
            <a:ext cx="10136459" cy="6081874"/>
          </a:xfrm>
        </p:spPr>
      </p:pic>
    </p:spTree>
    <p:extLst>
      <p:ext uri="{BB962C8B-B14F-4D97-AF65-F5344CB8AC3E}">
        <p14:creationId xmlns:p14="http://schemas.microsoft.com/office/powerpoint/2010/main" val="195542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260" y="3041"/>
            <a:ext cx="9524998" cy="709264"/>
          </a:xfrm>
        </p:spPr>
        <p:txBody>
          <a:bodyPr/>
          <a:lstStyle/>
          <a:p>
            <a:r>
              <a:rPr lang="en-US" dirty="0"/>
              <a:t>Global wine production stats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2260" y="613931"/>
            <a:ext cx="10083395" cy="4533098"/>
          </a:xfrm>
        </p:spPr>
        <p:txBody>
          <a:bodyPr>
            <a:noAutofit/>
          </a:bodyPr>
          <a:lstStyle/>
          <a:p>
            <a:r>
              <a:rPr lang="en-US" sz="1800" b="0" dirty="0"/>
              <a:t>Climate has a direct influence on grape crop development and the final yield. Hence why this analysis focused solely on climatic factors and their change over time.</a:t>
            </a:r>
          </a:p>
          <a:p>
            <a:r>
              <a:rPr lang="en-US" sz="1800" b="0" dirty="0"/>
              <a:t>Analysis range for total global wine production 1995 – 2023.</a:t>
            </a:r>
          </a:p>
          <a:p>
            <a:r>
              <a:rPr lang="en-US" sz="1800" b="0" dirty="0"/>
              <a:t>1995: ~6,000 million gallons</a:t>
            </a:r>
          </a:p>
          <a:p>
            <a:r>
              <a:rPr lang="en-US" sz="1800" b="0" dirty="0"/>
              <a:t>2023: ~4,000 million gallons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graph showing the growth of wine&#10;&#10;Description automatically generated">
            <a:extLst>
              <a:ext uri="{FF2B5EF4-FFF2-40B4-BE49-F238E27FC236}">
                <a16:creationId xmlns:a16="http://schemas.microsoft.com/office/drawing/2014/main" id="{0D4254EC-1920-E624-C5B4-8F9B0307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91" y="1555228"/>
            <a:ext cx="7762673" cy="51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0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  <a:br>
              <a:rPr lang="en-US" dirty="0"/>
            </a:br>
            <a:r>
              <a:rPr lang="en-US" sz="1600" dirty="0"/>
              <a:t>Taking France as an example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Average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C5397E-7F67-54C5-1AF3-D5FD7689DAB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Max Temperature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6CFB5B-939A-CFCC-D412-2F489260D41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68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Changes in wine production per weather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Precipitation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673B86-4FAD-CFCA-2F94-9F9DEF6BB5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24856"/>
            <a:ext cx="627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0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Correlation between Temperature and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Over the years correlation between temperature and Production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744C91-4C52-99E3-28CE-25ADF70A7A4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4841081" y="2018506"/>
            <a:ext cx="62738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19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References &amp; resources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493160056"/>
              </p:ext>
            </p:extLst>
          </p:nvPr>
        </p:nvGraphicFramePr>
        <p:xfrm>
          <a:off x="923925" y="2009775"/>
          <a:ext cx="9046926" cy="3361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463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4523463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See the Read Me at: https://github.com/omomadcat/Viticulture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453581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7932"/>
            <a:ext cx="5181600" cy="2376868"/>
          </a:xfrm>
        </p:spPr>
        <p:txBody>
          <a:bodyPr/>
          <a:lstStyle/>
          <a:p>
            <a:r>
              <a:rPr lang="en-US" sz="4000" dirty="0"/>
              <a:t>UCB Data Bootcamp Project 1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sz="2000" dirty="0"/>
              <a:t>June 17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</a:p>
          <a:p>
            <a:r>
              <a:rPr lang="en-US" sz="2000" dirty="0"/>
              <a:t>Brenda M., Theresa F., </a:t>
            </a:r>
            <a:r>
              <a:rPr lang="en-US" sz="2000" dirty="0" err="1"/>
              <a:t>Rinal</a:t>
            </a:r>
            <a:r>
              <a:rPr lang="en-US" sz="2000" dirty="0"/>
              <a:t> S., Jeff K., Madison O.</a:t>
            </a:r>
          </a:p>
          <a:p>
            <a:endParaRPr lang="en-US" dirty="0"/>
          </a:p>
          <a:p>
            <a:r>
              <a:rPr lang="en-US" sz="2000" b="1" i="1" u="sng" dirty="0"/>
              <a:t>https://github.com/omomadcat/Viticulture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63" y="182880"/>
            <a:ext cx="5181600" cy="1455836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A8D741A-92FE-323F-F25B-25FC49AB5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80" r="20180"/>
          <a:stretch>
            <a:fillRect/>
          </a:stretch>
        </p:blipFill>
        <p:spPr>
          <a:xfrm>
            <a:off x="6095999" y="0"/>
            <a:ext cx="6096001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B7F76-5884-4835-6B6B-1885EB2A56E0}"/>
              </a:ext>
            </a:extLst>
          </p:cNvPr>
          <p:cNvSpPr txBox="1"/>
          <p:nvPr/>
        </p:nvSpPr>
        <p:spPr>
          <a:xfrm>
            <a:off x="1470296" y="2286000"/>
            <a:ext cx="5008326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were the top wine producing countries in year </a:t>
            </a:r>
            <a:r>
              <a:rPr lang="en-US" sz="3200" dirty="0">
                <a:solidFill>
                  <a:srgbClr val="E6EDF3"/>
                </a:solidFill>
                <a:highlight>
                  <a:srgbClr val="000000"/>
                </a:highlight>
                <a:latin typeface="-apple-system"/>
              </a:rPr>
              <a:t>1995? </a:t>
            </a:r>
          </a:p>
          <a:p>
            <a:pPr marL="514350" indent="-514350" algn="l">
              <a:buAutoNum type="arabicPeriod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are the current top wine producing countries in year 2003?</a:t>
            </a:r>
            <a:endParaRPr lang="en-US" sz="3200" dirty="0">
              <a:solidFill>
                <a:srgbClr val="E6EDF3"/>
              </a:solidFill>
              <a:highlight>
                <a:srgbClr val="000000"/>
              </a:highlight>
              <a:latin typeface="-apple-system"/>
            </a:endParaRPr>
          </a:p>
          <a:p>
            <a:pPr marL="514350" indent="-514350" algn="l">
              <a:buAutoNum type="arabicPeriod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What is the correlation between temperature and wine production?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1314994"/>
            <a:ext cx="4805997" cy="116998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Research questions cont.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3599" y="2769326"/>
            <a:ext cx="5447489" cy="3835755"/>
          </a:xfrm>
        </p:spPr>
        <p:txBody>
          <a:bodyPr>
            <a:normAutofit/>
          </a:bodyPr>
          <a:lstStyle/>
          <a:p>
            <a:r>
              <a:rPr lang="en-US" sz="2400" dirty="0"/>
              <a:t>4. What is the correlation between precipitation and wine production?</a:t>
            </a:r>
          </a:p>
          <a:p>
            <a:r>
              <a:rPr lang="en-US" sz="2400" dirty="0"/>
              <a:t>5. What is the optimal temperature for maximum production?</a:t>
            </a:r>
          </a:p>
          <a:p>
            <a:r>
              <a:rPr lang="en-US" sz="2400" dirty="0"/>
              <a:t>6. What is the optimal precipitation level for maximum wine production?</a:t>
            </a:r>
          </a:p>
          <a:p>
            <a:r>
              <a:rPr lang="en-US" sz="2400" dirty="0"/>
              <a:t>7. For which countries has the climate changed to favorably or unfavorably impact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Placeholder 3" descr="A cat sitting on a table next to a glass of wine&#10;&#10;Description automatically generated">
            <a:extLst>
              <a:ext uri="{FF2B5EF4-FFF2-40B4-BE49-F238E27FC236}">
                <a16:creationId xmlns:a16="http://schemas.microsoft.com/office/drawing/2014/main" id="{73CA6E30-7063-3AD7-CEB0-6D37C18CFA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4887" b="14887"/>
          <a:stretch>
            <a:fillRect/>
          </a:stretch>
        </p:blipFill>
        <p:spPr>
          <a:xfrm>
            <a:off x="0" y="-10160"/>
            <a:ext cx="6096000" cy="686816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32709"/>
            <a:ext cx="8978538" cy="4634411"/>
          </a:xfrm>
        </p:spPr>
        <p:txBody>
          <a:bodyPr/>
          <a:lstStyle/>
          <a:p>
            <a:r>
              <a:rPr lang="en-US" sz="2400" b="1" cap="none" dirty="0"/>
              <a:t>International Organization of Vine and Wine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Statistics </a:t>
            </a:r>
            <a:r>
              <a:rPr lang="en-US" i="1" u="sng" cap="none" dirty="0">
                <a:solidFill>
                  <a:srgbClr val="C00000"/>
                </a:solidFill>
              </a:rPr>
              <a:t>https://www.oiv.int/what-we-do/statistics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Database Discovery Tool </a:t>
            </a:r>
            <a:r>
              <a:rPr lang="en-US" i="1" u="sng" cap="none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https://www.oiv.int/what-we-do/data-discovery-report?oiv</a:t>
            </a:r>
            <a:endParaRPr lang="en-US" i="1" u="sng" cap="none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i="1" u="sng" cap="none" dirty="0">
              <a:solidFill>
                <a:srgbClr val="C00000"/>
              </a:solidFill>
            </a:endParaRPr>
          </a:p>
          <a:p>
            <a:r>
              <a:rPr lang="fr-FR" sz="2400" b="1" cap="none" dirty="0"/>
              <a:t>NOAA National Centers for Environmental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 access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NCEI Data Service API User Documentation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https://www.ncei.noaa.gov/support/access-data-service-api-user-documentation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cs typeface="Calibri"/>
              </a:rPr>
              <a:t>Climate Data Online: Web Services Documentation </a:t>
            </a:r>
            <a:r>
              <a:rPr lang="en-US" i="1" u="sng" cap="none" dirty="0">
                <a:solidFill>
                  <a:srgbClr val="C00000"/>
                </a:solidFill>
                <a:cs typeface="Calibri"/>
              </a:rPr>
              <a:t>https://www.ncdc.noaa.gov/cdo-web/webservices/v2#gettingStarted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274A17-3226-D219-B826-B43C49D3762B}"/>
              </a:ext>
            </a:extLst>
          </p:cNvPr>
          <p:cNvSpPr txBox="1">
            <a:spLocks/>
          </p:cNvSpPr>
          <p:nvPr/>
        </p:nvSpPr>
        <p:spPr>
          <a:xfrm>
            <a:off x="914399" y="365126"/>
            <a:ext cx="10363201" cy="7611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Data Extraction / Cleaning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4F7D-67FD-3066-ECED-8BD76D51757F}"/>
              </a:ext>
            </a:extLst>
          </p:cNvPr>
          <p:cNvSpPr txBox="1">
            <a:spLocks/>
          </p:cNvSpPr>
          <p:nvPr/>
        </p:nvSpPr>
        <p:spPr>
          <a:xfrm>
            <a:off x="855133" y="6196660"/>
            <a:ext cx="631065" cy="2962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947AF4-316B-68ED-379C-E8393939E917}"/>
              </a:ext>
            </a:extLst>
          </p:cNvPr>
          <p:cNvSpPr/>
          <p:nvPr/>
        </p:nvSpPr>
        <p:spPr>
          <a:xfrm>
            <a:off x="93133" y="2285695"/>
            <a:ext cx="1439333" cy="660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Wine 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C85A43-54E7-51C8-633E-82519BD3BBAA}"/>
              </a:ext>
            </a:extLst>
          </p:cNvPr>
          <p:cNvSpPr/>
          <p:nvPr/>
        </p:nvSpPr>
        <p:spPr>
          <a:xfrm>
            <a:off x="93132" y="3798701"/>
            <a:ext cx="1439333" cy="660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Climate Data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9312CC6-E898-F079-C2D7-ECC703EFC438}"/>
              </a:ext>
            </a:extLst>
          </p:cNvPr>
          <p:cNvSpPr/>
          <p:nvPr/>
        </p:nvSpPr>
        <p:spPr>
          <a:xfrm>
            <a:off x="1676399" y="4061167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peaker phone with solid fill">
            <a:extLst>
              <a:ext uri="{FF2B5EF4-FFF2-40B4-BE49-F238E27FC236}">
                <a16:creationId xmlns:a16="http://schemas.microsoft.com/office/drawing/2014/main" id="{474A59A2-E68A-A4C2-907E-A1C59F722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3798701"/>
            <a:ext cx="660400" cy="660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232A3815-1776-687D-A20E-63D84C876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4424" y="2311094"/>
            <a:ext cx="660400" cy="6604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0FEB62-262B-C36D-F12B-75F02F0FD654}"/>
              </a:ext>
            </a:extLst>
          </p:cNvPr>
          <p:cNvSpPr/>
          <p:nvPr/>
        </p:nvSpPr>
        <p:spPr>
          <a:xfrm>
            <a:off x="3014134" y="4061166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22917260-DCEE-6DBA-4E5B-1137A206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7535" y="3798701"/>
            <a:ext cx="660400" cy="660400"/>
          </a:xfrm>
          <a:prstGeom prst="rect">
            <a:avLst/>
          </a:prstGeom>
        </p:spPr>
      </p:pic>
      <p:pic>
        <p:nvPicPr>
          <p:cNvPr id="13" name="Graphic 12" descr="Network diagram with solid fill">
            <a:extLst>
              <a:ext uri="{FF2B5EF4-FFF2-40B4-BE49-F238E27FC236}">
                <a16:creationId xmlns:a16="http://schemas.microsoft.com/office/drawing/2014/main" id="{06DBD90C-733E-39CF-E295-E1290607D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2567" y="2311094"/>
            <a:ext cx="660400" cy="660400"/>
          </a:xfrm>
          <a:prstGeom prst="rect">
            <a:avLst/>
          </a:prstGeom>
        </p:spPr>
      </p:pic>
      <p:pic>
        <p:nvPicPr>
          <p:cNvPr id="14" name="Graphic 13" descr="Paper with solid fill">
            <a:extLst>
              <a:ext uri="{FF2B5EF4-FFF2-40B4-BE49-F238E27FC236}">
                <a16:creationId xmlns:a16="http://schemas.microsoft.com/office/drawing/2014/main" id="{A24FF206-8016-63D2-82C3-AE0BE6B18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0710" y="2311094"/>
            <a:ext cx="660401" cy="66040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7038B53-E4D8-E086-C197-C3B76D2921CE}"/>
              </a:ext>
            </a:extLst>
          </p:cNvPr>
          <p:cNvSpPr/>
          <p:nvPr/>
        </p:nvSpPr>
        <p:spPr>
          <a:xfrm>
            <a:off x="1676399" y="2548160"/>
            <a:ext cx="389467" cy="186267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ack cat with a white circle&#10;&#10;Description automatically generated">
            <a:extLst>
              <a:ext uri="{FF2B5EF4-FFF2-40B4-BE49-F238E27FC236}">
                <a16:creationId xmlns:a16="http://schemas.microsoft.com/office/drawing/2014/main" id="{A26F6589-CAC6-E8FA-73EE-0A30A87DD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0480" y="3049206"/>
            <a:ext cx="660401" cy="660401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88AFE6E-1AED-25BC-29CC-F97CCBA537CF}"/>
              </a:ext>
            </a:extLst>
          </p:cNvPr>
          <p:cNvSpPr/>
          <p:nvPr/>
        </p:nvSpPr>
        <p:spPr>
          <a:xfrm>
            <a:off x="10168564" y="3286271"/>
            <a:ext cx="389467" cy="186267"/>
          </a:xfrm>
          <a:prstGeom prst="rightArrow">
            <a:avLst/>
          </a:prstGeom>
          <a:solidFill>
            <a:srgbClr val="F09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7AC821-46CA-9948-3525-C75B1CD67865}"/>
              </a:ext>
            </a:extLst>
          </p:cNvPr>
          <p:cNvSpPr/>
          <p:nvPr/>
        </p:nvSpPr>
        <p:spPr>
          <a:xfrm>
            <a:off x="4351866" y="4061166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Network diagram with solid fill">
            <a:extLst>
              <a:ext uri="{FF2B5EF4-FFF2-40B4-BE49-F238E27FC236}">
                <a16:creationId xmlns:a16="http://schemas.microsoft.com/office/drawing/2014/main" id="{A7092E86-E79D-CA2B-443D-B18FE88E3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5264" y="3824099"/>
            <a:ext cx="660400" cy="660400"/>
          </a:xfrm>
          <a:prstGeom prst="rect">
            <a:avLst/>
          </a:prstGeom>
        </p:spPr>
      </p:pic>
      <p:pic>
        <p:nvPicPr>
          <p:cNvPr id="20" name="Graphic 19" descr="Circles with arrows with solid fill">
            <a:extLst>
              <a:ext uri="{FF2B5EF4-FFF2-40B4-BE49-F238E27FC236}">
                <a16:creationId xmlns:a16="http://schemas.microsoft.com/office/drawing/2014/main" id="{5F13F86A-4857-C752-3C7B-B624A84B4C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22993" y="3824099"/>
            <a:ext cx="660400" cy="66040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330808-CCC3-E91D-0D4D-E44C3C523833}"/>
              </a:ext>
            </a:extLst>
          </p:cNvPr>
          <p:cNvSpPr/>
          <p:nvPr/>
        </p:nvSpPr>
        <p:spPr>
          <a:xfrm>
            <a:off x="5689600" y="4061165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B67DDAB-62FA-81C8-5B32-3C457A33A129}"/>
              </a:ext>
            </a:extLst>
          </p:cNvPr>
          <p:cNvSpPr/>
          <p:nvPr/>
        </p:nvSpPr>
        <p:spPr>
          <a:xfrm>
            <a:off x="7027319" y="4061165"/>
            <a:ext cx="389467" cy="186267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Paper with solid fill">
            <a:extLst>
              <a:ext uri="{FF2B5EF4-FFF2-40B4-BE49-F238E27FC236}">
                <a16:creationId xmlns:a16="http://schemas.microsoft.com/office/drawing/2014/main" id="{E769BB6D-C9A5-A28E-51D5-365F38709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0711" y="3798700"/>
            <a:ext cx="660401" cy="660401"/>
          </a:xfrm>
          <a:prstGeom prst="rect">
            <a:avLst/>
          </a:prstGeom>
        </p:spPr>
      </p:pic>
      <p:pic>
        <p:nvPicPr>
          <p:cNvPr id="24" name="Graphic 23" descr="Merger with solid fill">
            <a:extLst>
              <a:ext uri="{FF2B5EF4-FFF2-40B4-BE49-F238E27FC236}">
                <a16:creationId xmlns:a16="http://schemas.microsoft.com/office/drawing/2014/main" id="{89F4A85A-98DC-0C63-DAF1-68A5929B88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97848" y="2953154"/>
            <a:ext cx="948334" cy="948334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7815422B-F4E0-BC93-AA10-470970C325E3}"/>
              </a:ext>
            </a:extLst>
          </p:cNvPr>
          <p:cNvSpPr/>
          <p:nvPr/>
        </p:nvSpPr>
        <p:spPr>
          <a:xfrm>
            <a:off x="2963382" y="2548161"/>
            <a:ext cx="1777951" cy="1910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8BDD007-FD20-56A0-BAF5-5C0DDF91AAEF}"/>
              </a:ext>
            </a:extLst>
          </p:cNvPr>
          <p:cNvSpPr/>
          <p:nvPr/>
        </p:nvSpPr>
        <p:spPr>
          <a:xfrm>
            <a:off x="5657863" y="2550691"/>
            <a:ext cx="1777951" cy="1910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Paper with solid fill">
            <a:extLst>
              <a:ext uri="{FF2B5EF4-FFF2-40B4-BE49-F238E27FC236}">
                <a16:creationId xmlns:a16="http://schemas.microsoft.com/office/drawing/2014/main" id="{23FD9E5F-4780-5E3A-2C2A-89809F0A07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5714" y="3094446"/>
            <a:ext cx="660401" cy="660401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5A2817C-E597-0D6B-0293-6A12E0558F54}"/>
              </a:ext>
            </a:extLst>
          </p:cNvPr>
          <p:cNvCxnSpPr>
            <a:cxnSpLocks/>
          </p:cNvCxnSpPr>
          <p:nvPr/>
        </p:nvCxnSpPr>
        <p:spPr>
          <a:xfrm rot="5400000">
            <a:off x="9539335" y="3853291"/>
            <a:ext cx="1512412" cy="149027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Morse Code with solid fill">
            <a:extLst>
              <a:ext uri="{FF2B5EF4-FFF2-40B4-BE49-F238E27FC236}">
                <a16:creationId xmlns:a16="http://schemas.microsoft.com/office/drawing/2014/main" id="{36FB035D-C9FD-BA08-3647-928D758BA4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54164" y="5715122"/>
            <a:ext cx="660401" cy="660401"/>
          </a:xfrm>
          <a:prstGeom prst="rect">
            <a:avLst/>
          </a:prstGeom>
        </p:spPr>
      </p:pic>
      <p:pic>
        <p:nvPicPr>
          <p:cNvPr id="30" name="Graphic 29" descr="Circles with arrows with solid fill">
            <a:extLst>
              <a:ext uri="{FF2B5EF4-FFF2-40B4-BE49-F238E27FC236}">
                <a16:creationId xmlns:a16="http://schemas.microsoft.com/office/drawing/2014/main" id="{9427A9E3-8F9E-979B-2A27-AE3B24748B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4022" y="5807957"/>
            <a:ext cx="660400" cy="66040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E73B5C9A-04E4-2A1B-0A22-9530CE15F4B2}"/>
              </a:ext>
            </a:extLst>
          </p:cNvPr>
          <p:cNvSpPr/>
          <p:nvPr/>
        </p:nvSpPr>
        <p:spPr>
          <a:xfrm>
            <a:off x="10159559" y="5991468"/>
            <a:ext cx="389467" cy="186267"/>
          </a:xfrm>
          <a:prstGeom prst="rightArrow">
            <a:avLst/>
          </a:prstGeom>
          <a:solidFill>
            <a:srgbClr val="F09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36363B2-5C3C-94D3-A1C5-3260EE3D80AC}"/>
              </a:ext>
            </a:extLst>
          </p:cNvPr>
          <p:cNvGraphicFramePr>
            <a:graphicFrameLocks noGrp="1"/>
          </p:cNvGraphicFramePr>
          <p:nvPr/>
        </p:nvGraphicFramePr>
        <p:xfrm>
          <a:off x="1528530" y="1492002"/>
          <a:ext cx="84875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5870">
                  <a:extLst>
                    <a:ext uri="{9D8B030D-6E8A-4147-A177-3AD203B41FA5}">
                      <a16:colId xmlns:a16="http://schemas.microsoft.com/office/drawing/2014/main" val="579947472"/>
                    </a:ext>
                  </a:extLst>
                </a:gridCol>
                <a:gridCol w="5291715">
                  <a:extLst>
                    <a:ext uri="{9D8B030D-6E8A-4147-A177-3AD203B41FA5}">
                      <a16:colId xmlns:a16="http://schemas.microsoft.com/office/drawing/2014/main" val="246898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Extraction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Cleaning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1628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0BFDF313-9799-B644-C147-30CD0E2EEBEB}"/>
              </a:ext>
            </a:extLst>
          </p:cNvPr>
          <p:cNvSpPr txBox="1"/>
          <p:nvPr/>
        </p:nvSpPr>
        <p:spPr>
          <a:xfrm>
            <a:off x="2184400" y="3009272"/>
            <a:ext cx="660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csv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2D6DE8-FFFD-3A75-8477-D71F75BF8F84}"/>
              </a:ext>
            </a:extLst>
          </p:cNvPr>
          <p:cNvSpPr txBox="1"/>
          <p:nvPr/>
        </p:nvSpPr>
        <p:spPr>
          <a:xfrm>
            <a:off x="4741333" y="3009272"/>
            <a:ext cx="8361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mapping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B4D4EB-A3A6-A64D-891E-082FD5C5C65B}"/>
              </a:ext>
            </a:extLst>
          </p:cNvPr>
          <p:cNvSpPr txBox="1"/>
          <p:nvPr/>
        </p:nvSpPr>
        <p:spPr>
          <a:xfrm>
            <a:off x="7388191" y="3009272"/>
            <a:ext cx="100543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Cleaned file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FCE389-3980-02B7-98BD-6CC8DC81325D}"/>
              </a:ext>
            </a:extLst>
          </p:cNvPr>
          <p:cNvSpPr txBox="1"/>
          <p:nvPr/>
        </p:nvSpPr>
        <p:spPr>
          <a:xfrm>
            <a:off x="2184400" y="4516706"/>
            <a:ext cx="660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DCB22C-B847-2AD7-F833-15826A2EDED3}"/>
              </a:ext>
            </a:extLst>
          </p:cNvPr>
          <p:cNvSpPr txBox="1"/>
          <p:nvPr/>
        </p:nvSpPr>
        <p:spPr>
          <a:xfrm>
            <a:off x="3522157" y="4516706"/>
            <a:ext cx="660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csv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F8C42E-A9EA-C685-D0FA-A68A4926D186}"/>
              </a:ext>
            </a:extLst>
          </p:cNvPr>
          <p:cNvSpPr txBox="1"/>
          <p:nvPr/>
        </p:nvSpPr>
        <p:spPr>
          <a:xfrm>
            <a:off x="4743030" y="4516705"/>
            <a:ext cx="8361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mapping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3C5F57-90F5-5E63-48B3-EAC3B4D495B2}"/>
              </a:ext>
            </a:extLst>
          </p:cNvPr>
          <p:cNvSpPr txBox="1"/>
          <p:nvPr/>
        </p:nvSpPr>
        <p:spPr>
          <a:xfrm>
            <a:off x="6071240" y="4516705"/>
            <a:ext cx="96390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preparation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817439-0989-2FB2-0A7E-64CB0E536319}"/>
              </a:ext>
            </a:extLst>
          </p:cNvPr>
          <p:cNvSpPr txBox="1"/>
          <p:nvPr/>
        </p:nvSpPr>
        <p:spPr>
          <a:xfrm>
            <a:off x="7388191" y="4520708"/>
            <a:ext cx="100543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Cleaned file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6A3A75-64B5-4B74-4D35-9382A2A45087}"/>
              </a:ext>
            </a:extLst>
          </p:cNvPr>
          <p:cNvSpPr txBox="1"/>
          <p:nvPr/>
        </p:nvSpPr>
        <p:spPr>
          <a:xfrm>
            <a:off x="8467136" y="3784629"/>
            <a:ext cx="660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merge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C4D01D-CBAC-A905-3140-9285A62D153F}"/>
              </a:ext>
            </a:extLst>
          </p:cNvPr>
          <p:cNvSpPr txBox="1"/>
          <p:nvPr/>
        </p:nvSpPr>
        <p:spPr>
          <a:xfrm>
            <a:off x="9183195" y="3792168"/>
            <a:ext cx="100543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Cleaned 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D07C43-AE5F-972F-3CCE-D5E869DD467A}"/>
              </a:ext>
            </a:extLst>
          </p:cNvPr>
          <p:cNvSpPr txBox="1"/>
          <p:nvPr/>
        </p:nvSpPr>
        <p:spPr>
          <a:xfrm>
            <a:off x="9034451" y="6434771"/>
            <a:ext cx="96390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preparation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F6A74F-06AC-92CA-8D6C-87DB5DFEB2FE}"/>
              </a:ext>
            </a:extLst>
          </p:cNvPr>
          <p:cNvSpPr txBox="1"/>
          <p:nvPr/>
        </p:nvSpPr>
        <p:spPr>
          <a:xfrm>
            <a:off x="10157928" y="6417046"/>
            <a:ext cx="187965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Dataframe</a:t>
            </a:r>
            <a:r>
              <a:rPr lang="en-US" sz="1200" dirty="0"/>
              <a:t>/Starter Code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201EC7A-0D27-D344-9A92-4BB3D97F3689}"/>
              </a:ext>
            </a:extLst>
          </p:cNvPr>
          <p:cNvGraphicFramePr>
            <a:graphicFrameLocks noGrp="1"/>
          </p:cNvGraphicFramePr>
          <p:nvPr/>
        </p:nvGraphicFramePr>
        <p:xfrm>
          <a:off x="4720143" y="1898572"/>
          <a:ext cx="5295972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5972">
                  <a:extLst>
                    <a:ext uri="{9D8B030D-6E8A-4147-A177-3AD203B41FA5}">
                      <a16:colId xmlns:a16="http://schemas.microsoft.com/office/drawing/2014/main" val="2034438177"/>
                    </a:ext>
                  </a:extLst>
                </a:gridCol>
              </a:tblGrid>
              <a:tr h="190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Excel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66715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92E41EF-A352-E789-86D8-04A69947C496}"/>
              </a:ext>
            </a:extLst>
          </p:cNvPr>
          <p:cNvGraphicFramePr>
            <a:graphicFrameLocks noGrp="1"/>
          </p:cNvGraphicFramePr>
          <p:nvPr/>
        </p:nvGraphicFramePr>
        <p:xfrm>
          <a:off x="4720143" y="3462773"/>
          <a:ext cx="3673485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3485">
                  <a:extLst>
                    <a:ext uri="{9D8B030D-6E8A-4147-A177-3AD203B41FA5}">
                      <a16:colId xmlns:a16="http://schemas.microsoft.com/office/drawing/2014/main" val="2034438177"/>
                    </a:ext>
                  </a:extLst>
                </a:gridCol>
              </a:tblGrid>
              <a:tr h="190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Python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6671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5AEC4B5A-D173-6DCB-27D9-65A7A8037965}"/>
              </a:ext>
            </a:extLst>
          </p:cNvPr>
          <p:cNvGraphicFramePr>
            <a:graphicFrameLocks noGrp="1"/>
          </p:cNvGraphicFramePr>
          <p:nvPr/>
        </p:nvGraphicFramePr>
        <p:xfrm>
          <a:off x="9034451" y="5434539"/>
          <a:ext cx="3007673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7673">
                  <a:extLst>
                    <a:ext uri="{9D8B030D-6E8A-4147-A177-3AD203B41FA5}">
                      <a16:colId xmlns:a16="http://schemas.microsoft.com/office/drawing/2014/main" val="2034438177"/>
                    </a:ext>
                  </a:extLst>
                </a:gridCol>
              </a:tblGrid>
              <a:tr h="19087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Python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466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63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15" y="0"/>
            <a:ext cx="9524998" cy="843281"/>
          </a:xfrm>
        </p:spPr>
        <p:txBody>
          <a:bodyPr/>
          <a:lstStyle/>
          <a:p>
            <a:r>
              <a:rPr lang="en-US" dirty="0"/>
              <a:t>Global wine production stats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015" y="678359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1995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6178F5BB-522E-299A-2A09-E52E1FFB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16" y="1078744"/>
            <a:ext cx="9042477" cy="562472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533EAC-60B9-C176-2BF4-E6DBDB6B47E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48" y="0"/>
            <a:ext cx="9524998" cy="791460"/>
          </a:xfrm>
        </p:spPr>
        <p:txBody>
          <a:bodyPr/>
          <a:lstStyle/>
          <a:p>
            <a:r>
              <a:rPr lang="en-US" dirty="0"/>
              <a:t>Global wine production stats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4748" y="671436"/>
            <a:ext cx="6257366" cy="555580"/>
          </a:xfrm>
        </p:spPr>
        <p:txBody>
          <a:bodyPr/>
          <a:lstStyle/>
          <a:p>
            <a:r>
              <a:rPr lang="en-US" b="1" dirty="0"/>
              <a:t>Top wine producing countries in 2023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 descr="A graph with red lines and a triangle&#10;&#10;Description automatically generated">
            <a:extLst>
              <a:ext uri="{FF2B5EF4-FFF2-40B4-BE49-F238E27FC236}">
                <a16:creationId xmlns:a16="http://schemas.microsoft.com/office/drawing/2014/main" id="{86C2D8D5-7AAF-308A-7B83-C84BC047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6" y="1227016"/>
            <a:ext cx="8054502" cy="53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1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0D8D-01FB-3214-314D-8472045C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2429C-B35C-1F5F-406D-6BDAB0B0CF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99248" y="2018120"/>
            <a:ext cx="10654552" cy="3747180"/>
          </a:xfrm>
        </p:spPr>
        <p:txBody>
          <a:bodyPr/>
          <a:lstStyle/>
          <a:p>
            <a:r>
              <a:rPr lang="en-US" dirty="0"/>
              <a:t>Cleaned up wine_data_all_2.csv to match country names with weather data</a:t>
            </a:r>
          </a:p>
          <a:p>
            <a:r>
              <a:rPr lang="en-US" dirty="0"/>
              <a:t>NOAA weather data used FIPS-10 system of country codes. I prepared the </a:t>
            </a:r>
            <a:r>
              <a:rPr lang="en-US" dirty="0" err="1"/>
              <a:t>fips-countries.csv</a:t>
            </a:r>
            <a:endParaRPr lang="en-US" dirty="0"/>
          </a:p>
          <a:p>
            <a:r>
              <a:rPr lang="en-US" dirty="0"/>
              <a:t>To observe weather affects on wine production created plots to observe affect on production per different parameters like PRCP, TMAX, EMXT, etc.</a:t>
            </a:r>
          </a:p>
          <a:p>
            <a:r>
              <a:rPr lang="en-US" dirty="0"/>
              <a:t>Plotted correlation between TMAX and Wine production taking France as an example.</a:t>
            </a:r>
          </a:p>
          <a:p>
            <a:pPr lvl="1"/>
            <a:r>
              <a:rPr lang="en-US" dirty="0"/>
              <a:t>The correlation is calculated using the </a:t>
            </a:r>
            <a:r>
              <a:rPr lang="en-US" dirty="0" err="1"/>
              <a:t>lingress</a:t>
            </a:r>
            <a:r>
              <a:rPr lang="en-US" dirty="0"/>
              <a:t> function</a:t>
            </a:r>
          </a:p>
          <a:p>
            <a:pPr lvl="1"/>
            <a:r>
              <a:rPr lang="en-US" dirty="0"/>
              <a:t>The lines and slopes show that production falls as temperature rises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AC435-A3DB-DB51-4B0C-ACD274395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562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284</TotalTime>
  <Words>539</Words>
  <Application>Microsoft Office PowerPoint</Application>
  <PresentationFormat>Widescreen</PresentationFormat>
  <Paragraphs>106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Courier New</vt:lpstr>
      <vt:lpstr>Tenorite</vt:lpstr>
      <vt:lpstr>Custom</vt:lpstr>
      <vt:lpstr>ANALYSIS OF CLIMATE CHANGE IMPACT TO GLOBAL WINE PRODUCTION</vt:lpstr>
      <vt:lpstr>UCB Data Bootcamp Project 1 </vt:lpstr>
      <vt:lpstr>Research questions</vt:lpstr>
      <vt:lpstr>Research questions cont.</vt:lpstr>
      <vt:lpstr>DATASETS </vt:lpstr>
      <vt:lpstr>PowerPoint Presentation</vt:lpstr>
      <vt:lpstr>Global wine production stats questions</vt:lpstr>
      <vt:lpstr>Global wine production stats questions</vt:lpstr>
      <vt:lpstr>Work</vt:lpstr>
      <vt:lpstr>[INSERT]</vt:lpstr>
      <vt:lpstr>[INSERT]</vt:lpstr>
      <vt:lpstr>Global wine production stats questions</vt:lpstr>
      <vt:lpstr>Changes in wine production per weather Taking France as an example</vt:lpstr>
      <vt:lpstr>Changes in wine production per weather</vt:lpstr>
      <vt:lpstr>Changes in wine production per weather</vt:lpstr>
      <vt:lpstr>Correlation between Temperature and production</vt:lpstr>
      <vt:lpstr>References &amp;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Madison Outland</dc:creator>
  <cp:lastModifiedBy>Madison</cp:lastModifiedBy>
  <cp:revision>20</cp:revision>
  <dcterms:created xsi:type="dcterms:W3CDTF">2024-06-13T19:58:44Z</dcterms:created>
  <dcterms:modified xsi:type="dcterms:W3CDTF">2024-06-18T01:29:50Z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